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6"/>
  </p:notesMasterIdLst>
  <p:sldIdLst>
    <p:sldId id="256" r:id="rId4"/>
    <p:sldId id="260" r:id="rId5"/>
    <p:sldId id="258" r:id="rId6"/>
    <p:sldId id="257" r:id="rId7"/>
    <p:sldId id="259" r:id="rId8"/>
    <p:sldId id="265" r:id="rId9"/>
    <p:sldId id="264" r:id="rId10"/>
    <p:sldId id="266" r:id="rId11"/>
    <p:sldId id="267" r:id="rId12"/>
    <p:sldId id="271" r:id="rId13"/>
    <p:sldId id="272" r:id="rId14"/>
    <p:sldId id="278" r:id="rId15"/>
    <p:sldId id="285" r:id="rId16"/>
    <p:sldId id="286" r:id="rId17"/>
    <p:sldId id="277" r:id="rId18"/>
    <p:sldId id="274" r:id="rId19"/>
    <p:sldId id="273" r:id="rId20"/>
    <p:sldId id="276" r:id="rId21"/>
    <p:sldId id="279" r:id="rId22"/>
    <p:sldId id="280" r:id="rId23"/>
    <p:sldId id="281" r:id="rId24"/>
    <p:sldId id="282" r:id="rId25"/>
    <p:sldId id="288" r:id="rId26"/>
    <p:sldId id="283" r:id="rId27"/>
    <p:sldId id="284" r:id="rId28"/>
    <p:sldId id="289" r:id="rId29"/>
    <p:sldId id="287" r:id="rId30"/>
    <p:sldId id="269" r:id="rId31"/>
    <p:sldId id="270" r:id="rId32"/>
    <p:sldId id="262" r:id="rId33"/>
    <p:sldId id="263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6384" autoAdjust="0"/>
  </p:normalViewPr>
  <p:slideViewPr>
    <p:cSldViewPr snapToGrid="0">
      <p:cViewPr varScale="1">
        <p:scale>
          <a:sx n="94" d="100"/>
          <a:sy n="94" d="100"/>
        </p:scale>
        <p:origin x="20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66776-2DFC-44EF-A3DD-B24D647987C4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7CB3D-7997-45C0-9B5F-A8BBCA0D2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8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9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app registration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88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7CB3D-7997-45C0-9B5F-A8BBCA0D239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7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packages/MSAL.P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+ MSAL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(Almost) Everything you need to know about authenticating to Azure.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</p:spTree>
    <p:extLst>
      <p:ext uri="{BB962C8B-B14F-4D97-AF65-F5344CB8AC3E}">
        <p14:creationId xmlns:p14="http://schemas.microsoft.com/office/powerpoint/2010/main" val="15163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DABB-7476-681C-FB1D-62F24DA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848"/>
            <a:ext cx="10515600" cy="4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Certificates - This is the 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5A883-4641-CF39-CFF3-C702ACC0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666"/>
            <a:ext cx="10515600" cy="4495418"/>
          </a:xfrm>
          <a:prstGeom prst="rect">
            <a:avLst/>
          </a:prstGeom>
          <a:noFill/>
        </p:spPr>
      </p:pic>
      <p:pic>
        <p:nvPicPr>
          <p:cNvPr id="3" name="Picture 2" descr="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0DB3930E-2186-2FDB-7F6B-09A38F6E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33" y="1594666"/>
            <a:ext cx="5229367" cy="29415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222CA-8CFF-3B96-BA35-6829151A6AFC}"/>
              </a:ext>
            </a:extLst>
          </p:cNvPr>
          <p:cNvCxnSpPr>
            <a:cxnSpLocks/>
          </p:cNvCxnSpPr>
          <p:nvPr/>
        </p:nvCxnSpPr>
        <p:spPr>
          <a:xfrm flipH="1">
            <a:off x="3987800" y="3548418"/>
            <a:ext cx="2108200" cy="794982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9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pic>
        <p:nvPicPr>
          <p:cNvPr id="5" name="Picture 4" descr="A picture containing human face, sky, outdoor, goggles&#10;&#10;Description automatically generated">
            <a:extLst>
              <a:ext uri="{FF2B5EF4-FFF2-40B4-BE49-F238E27FC236}">
                <a16:creationId xmlns:a16="http://schemas.microsoft.com/office/drawing/2014/main" id="{FB2859B5-AA8E-FCE4-93A8-D6BDB154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03" y="1507787"/>
            <a:ext cx="4228478" cy="42284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0972"/>
            <a:ext cx="6960781" cy="4817675"/>
          </a:xfrm>
        </p:spPr>
        <p:txBody>
          <a:bodyPr>
            <a:normAutofit/>
          </a:bodyPr>
          <a:lstStyle/>
          <a:p>
            <a:r>
              <a:rPr lang="en-GB" dirty="0"/>
              <a:t>Certificate authentication provides an extra layer of security as it uses a public-private key pair to authenticate the application rather than a secret key, which can be stolen or compromised.</a:t>
            </a:r>
          </a:p>
          <a:p>
            <a:endParaRPr lang="en-GB" dirty="0"/>
          </a:p>
          <a:p>
            <a:r>
              <a:rPr lang="en-GB" dirty="0"/>
              <a:t>Certificates can be securely stored in Azure Key Vault or a computer certificate store, reducing the risk of exposure compared with storing client secrets in configuration files, scripts or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6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This is the way – why?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FACE21-5BCE-54A7-411D-B141FCF7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174358"/>
            <a:ext cx="6581554" cy="427428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D1D5DB"/>
                </a:solidFill>
                <a:effectLst/>
              </a:rPr>
              <a:t>Certificate authentication is compliant with industry security standards like FIPS 140-2, which is a requirement in many regulatory compliance frameworks.</a:t>
            </a:r>
          </a:p>
          <a:p>
            <a:endParaRPr lang="en-GB" b="0" i="0" dirty="0">
              <a:solidFill>
                <a:srgbClr val="D1D5DB"/>
              </a:solidFill>
              <a:effectLst/>
            </a:endParaRPr>
          </a:p>
          <a:p>
            <a:r>
              <a:rPr lang="en-GB" b="0" i="0" dirty="0">
                <a:solidFill>
                  <a:srgbClr val="D1D5DB"/>
                </a:solidFill>
                <a:effectLst/>
              </a:rPr>
              <a:t>Since certificates are stored securely on the server side and not transmitted over the network, there is a reduced risk of accidental exposure or leaks compared with using client secrets.</a:t>
            </a:r>
          </a:p>
        </p:txBody>
      </p:sp>
      <p:pic>
        <p:nvPicPr>
          <p:cNvPr id="3" name="Picture 2" descr="A picture containing mammal, statue, outdoor, ground&#10;&#10;Description automatically generated">
            <a:extLst>
              <a:ext uri="{FF2B5EF4-FFF2-40B4-BE49-F238E27FC236}">
                <a16:creationId xmlns:a16="http://schemas.microsoft.com/office/drawing/2014/main" id="{5FEE358B-779F-834C-2077-AB3F51E6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33" y="2506921"/>
            <a:ext cx="4258339" cy="23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838200" y="1549061"/>
            <a:ext cx="10744200" cy="45723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461"/>
            <a:ext cx="10981267" cy="4572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AzureCertIntuneTesting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LocalMachine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B5CEA8"/>
                </a:solidFill>
                <a:effectLst/>
                <a:latin typeface="CaskaydiaCove Nerd Font" panose="020B0509020204030204" pitchFamily="49" charset="0"/>
              </a:rPr>
              <a:t>24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b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</a:b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newCert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Subject           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"CN=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CertStoreLocation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KeyExportPolicy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"Exportable"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KeySpec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 	= </a:t>
            </a:r>
            <a:r>
              <a:rPr lang="en-GB" sz="24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"Signature"</a:t>
            </a:r>
            <a:endParaRPr lang="en-GB" sz="24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NotAfter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     	= (Get-Date).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AddMonths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</a:t>
            </a:r>
            <a:r>
              <a:rPr lang="en-GB" sz="24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($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validityPeriod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$Cert = New-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SelfSignedCertificate</a:t>
            </a:r>
            <a:r>
              <a:rPr lang="en-GB" sz="24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@newCert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9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4BB1B-26D6-5B2F-E0BB-E9FF0571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" y="1939339"/>
            <a:ext cx="11850337" cy="44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1168400" y="2666662"/>
            <a:ext cx="8593667" cy="2912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public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750268"/>
            <a:ext cx="10007600" cy="3742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certExport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= $Cert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sz="2200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sz="2200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sz="2200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cer</a:t>
            </a:r>
            <a:r>
              <a:rPr lang="en-GB" sz="2200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sz="2200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200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Export-Certificate @certExport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F0838-6FDD-53A5-83F3-BB654876BF8A}"/>
              </a:ext>
            </a:extLst>
          </p:cNvPr>
          <p:cNvSpPr/>
          <p:nvPr/>
        </p:nvSpPr>
        <p:spPr>
          <a:xfrm>
            <a:off x="59267" y="1930400"/>
            <a:ext cx="12073466" cy="4562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the private key (danger)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2271069"/>
            <a:ext cx="12073466" cy="37426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"C:\temp\certs"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Cert.Thumbprint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Read-Host -Prompt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"Enter password for your certificate: "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AsSecureString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pfxExport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@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Cert    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"Cert:\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certStore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\My\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certThumbprint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FilePath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   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certFolder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\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$(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subjectName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)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.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pfx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ChainOption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 	= 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EndEntityCertOnly</a:t>
            </a:r>
            <a:r>
              <a:rPr lang="en-GB" b="0" dirty="0">
                <a:solidFill>
                  <a:srgbClr val="CE9178"/>
                </a:solidFill>
                <a:effectLst/>
                <a:latin typeface="CaskaydiaCove Nerd Font" panose="020B05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NoProperties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	= </a:t>
            </a:r>
            <a:r>
              <a:rPr lang="en-GB" b="0" dirty="0">
                <a:solidFill>
                  <a:srgbClr val="569CD6"/>
                </a:solidFill>
                <a:effectLst/>
                <a:latin typeface="CaskaydiaCove Nerd Font" panose="020B0509020204030204" pitchFamily="49" charset="0"/>
              </a:rPr>
              <a:t>$null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    Password     	= $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certPassword</a:t>
            </a:r>
            <a:endParaRPr lang="en-GB" b="0" dirty="0">
              <a:solidFill>
                <a:srgbClr val="D4D4D4"/>
              </a:solidFill>
              <a:effectLst/>
              <a:latin typeface="CaskaydiaCove Nerd Font" panose="020B05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Export-</a:t>
            </a:r>
            <a:r>
              <a:rPr lang="en-GB" b="0" dirty="0" err="1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PfxCertificate</a:t>
            </a:r>
            <a:r>
              <a:rPr lang="en-GB" b="0" dirty="0">
                <a:solidFill>
                  <a:srgbClr val="D4D4D4"/>
                </a:solidFill>
                <a:effectLst/>
                <a:latin typeface="CaskaydiaCove Nerd Font" panose="020B0509020204030204" pitchFamily="49" charset="0"/>
              </a:rPr>
              <a:t> @pfxExport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43E59C-6078-B4CE-6824-13B58547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12"/>
            <a:ext cx="10515600" cy="4116151"/>
          </a:xfrm>
        </p:spPr>
        <p:txBody>
          <a:bodyPr/>
          <a:lstStyle/>
          <a:p>
            <a:r>
              <a:rPr lang="en-US" dirty="0"/>
              <a:t>Upload public portion to the app registration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87E3B-87FC-C545-DABA-EE324062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2" y="2935061"/>
            <a:ext cx="11621235" cy="1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Reader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 Whitmore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@powers_hell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@byteben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monkey, Patch My PC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Handsome guy (20yrs ago), Patch My PC</a:t>
            </a:r>
          </a:p>
        </p:txBody>
      </p:sp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0" y="5278347"/>
            <a:ext cx="51435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10A11-33CC-CEAB-97F0-234BE74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67" y="1579653"/>
            <a:ext cx="1727252" cy="2662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FCE3C-30B9-76B7-E9E5-68FC69F9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96" y="1579653"/>
            <a:ext cx="1553222" cy="2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with the Certificate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4BB0A-A704-6B0F-34BB-6818F67A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5" y="1679456"/>
            <a:ext cx="10448499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422BA-B1B4-E8C5-E221-732F2E87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1522608"/>
            <a:ext cx="9418880" cy="52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43D6-7F87-0B4B-1F1F-7926CCAF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0" y="1949630"/>
            <a:ext cx="9423504" cy="4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Certificate with Azure Automation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90870-C3EA-0D87-A417-A8A084AF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57986"/>
            <a:ext cx="7772400" cy="511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CD0F2-4B6C-3FA3-E8A4-F00C454BB7AF}"/>
              </a:ext>
            </a:extLst>
          </p:cNvPr>
          <p:cNvSpPr txBox="1"/>
          <p:nvPr/>
        </p:nvSpPr>
        <p:spPr>
          <a:xfrm>
            <a:off x="8978900" y="2819400"/>
            <a:ext cx="321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Access Token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Graph call worked Ben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958E68-9A75-8A8A-C7D4-EEE3FDDE624A}"/>
              </a:ext>
            </a:extLst>
          </p:cNvPr>
          <p:cNvCxnSpPr>
            <a:cxnSpLocks/>
          </p:cNvCxnSpPr>
          <p:nvPr/>
        </p:nvCxnSpPr>
        <p:spPr>
          <a:xfrm flipH="1">
            <a:off x="8013700" y="3152633"/>
            <a:ext cx="965200" cy="276367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57F8F-F926-695E-AD9D-96D74ACA7358}"/>
              </a:ext>
            </a:extLst>
          </p:cNvPr>
          <p:cNvCxnSpPr>
            <a:cxnSpLocks/>
          </p:cNvCxnSpPr>
          <p:nvPr/>
        </p:nvCxnSpPr>
        <p:spPr>
          <a:xfrm flipH="1">
            <a:off x="6550925" y="5609230"/>
            <a:ext cx="2320120" cy="7779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4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34A8E-28A2-D566-D4C3-7C7A3863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8" y="1600980"/>
            <a:ext cx="11063578" cy="47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A4B8C-D94F-4490-28D5-255EF51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1" y="2043691"/>
            <a:ext cx="11109149" cy="38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Certificate with Azure Automation &amp; Key Vault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2AAA2-7807-B0D7-4436-216195BC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6" y="1545884"/>
            <a:ext cx="8872183" cy="51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9F513-EF21-018D-AFA2-BFAD776BA2D5}"/>
              </a:ext>
            </a:extLst>
          </p:cNvPr>
          <p:cNvSpPr txBox="1"/>
          <p:nvPr/>
        </p:nvSpPr>
        <p:spPr>
          <a:xfrm>
            <a:off x="9389658" y="2819400"/>
            <a:ext cx="28023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Access Token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Graph call worked Ben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332B36-0AA3-7F02-209E-58D1DCC2DD5A}"/>
              </a:ext>
            </a:extLst>
          </p:cNvPr>
          <p:cNvCxnSpPr>
            <a:cxnSpLocks/>
          </p:cNvCxnSpPr>
          <p:nvPr/>
        </p:nvCxnSpPr>
        <p:spPr>
          <a:xfrm flipH="1">
            <a:off x="8424457" y="3125338"/>
            <a:ext cx="965200" cy="276367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680146-AF61-6B12-1953-05CF0C622B45}"/>
              </a:ext>
            </a:extLst>
          </p:cNvPr>
          <p:cNvCxnSpPr>
            <a:cxnSpLocks/>
          </p:cNvCxnSpPr>
          <p:nvPr/>
        </p:nvCxnSpPr>
        <p:spPr>
          <a:xfrm flipH="1">
            <a:off x="6853640" y="5538982"/>
            <a:ext cx="2320120" cy="7779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24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412972"/>
            <a:ext cx="12192000" cy="792466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you using certs in Azure Automation, Ben(s)?</a:t>
            </a:r>
          </a:p>
        </p:txBody>
      </p:sp>
      <p:pic>
        <p:nvPicPr>
          <p:cNvPr id="5" name="Picture 4" descr="A person in a suit reading a paper&#10;&#10;Description automatically generated with medium confidence">
            <a:extLst>
              <a:ext uri="{FF2B5EF4-FFF2-40B4-BE49-F238E27FC236}">
                <a16:creationId xmlns:a16="http://schemas.microsoft.com/office/drawing/2014/main" id="{521F8D70-0ADB-FEE8-7CF5-12A22F6E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0" y="179158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</p:spTree>
    <p:extLst>
      <p:ext uri="{BB962C8B-B14F-4D97-AF65-F5344CB8AC3E}">
        <p14:creationId xmlns:p14="http://schemas.microsoft.com/office/powerpoint/2010/main" val="3767454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off with MSAL.PS.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colleagues hate you by being smarter than them.</a:t>
            </a:r>
          </a:p>
        </p:txBody>
      </p:sp>
    </p:spTree>
    <p:extLst>
      <p:ext uri="{BB962C8B-B14F-4D97-AF65-F5344CB8AC3E}">
        <p14:creationId xmlns:p14="http://schemas.microsoft.com/office/powerpoint/2010/main" val="288169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by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joke by B1)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isn’t really that hard.</a:t>
            </a:r>
          </a:p>
          <a:p>
            <a:r>
              <a:rPr lang="en-US" dirty="0"/>
              <a:t>You are already using MFA – so we don’t need to remind you about that.</a:t>
            </a:r>
          </a:p>
          <a:p>
            <a:r>
              <a:rPr lang="en-US" dirty="0"/>
              <a:t>Certificates aren’t scary – use them for production workloads.</a:t>
            </a:r>
          </a:p>
          <a:p>
            <a:r>
              <a:rPr lang="en-US" dirty="0"/>
              <a:t>Managed Identities are cool – if you can, use them.</a:t>
            </a:r>
          </a:p>
          <a:p>
            <a:r>
              <a:rPr lang="en-US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seems hard… Why?</a:t>
            </a:r>
          </a:p>
          <a:p>
            <a:r>
              <a:rPr lang="en-US" dirty="0"/>
              <a:t>What tools exist to make authentication… not seem hard?</a:t>
            </a:r>
          </a:p>
          <a:p>
            <a:r>
              <a:rPr lang="en-US" dirty="0"/>
              <a:t>Authentication + MFA</a:t>
            </a:r>
          </a:p>
          <a:p>
            <a:r>
              <a:rPr lang="en-US" dirty="0"/>
              <a:t>What the hell is an auth token?</a:t>
            </a:r>
          </a:p>
          <a:p>
            <a:r>
              <a:rPr lang="en-US" dirty="0"/>
              <a:t>HELP! My device doesn’t have a keyboard (Device Code Authentication)</a:t>
            </a:r>
          </a:p>
          <a:p>
            <a:r>
              <a:rPr lang="en-US" dirty="0"/>
              <a:t>Passwords are stupid – or how to learn to love client secrets…</a:t>
            </a:r>
          </a:p>
          <a:p>
            <a:r>
              <a:rPr lang="en-US" dirty="0"/>
              <a:t>Client secrets are stupid – stop being scared of certificates…</a:t>
            </a:r>
          </a:p>
          <a:p>
            <a:r>
              <a:rPr lang="en-US" dirty="0"/>
              <a:t>Credentials are stupid – just use managed identities!</a:t>
            </a:r>
          </a:p>
          <a:p>
            <a:r>
              <a:rPr lang="en-US" dirty="0"/>
              <a:t>Extra credit?????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(raw dogging the internet)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// Windows Terminal.</a:t>
            </a:r>
          </a:p>
          <a:p>
            <a:r>
              <a:rPr lang="en-US" dirty="0"/>
              <a:t>PowerShell 5 ( or PowerShell 7 if you are cool – YOU ARE COOL).</a:t>
            </a:r>
          </a:p>
          <a:p>
            <a:r>
              <a:rPr lang="en-US" dirty="0"/>
              <a:t>MSAL.PS </a:t>
            </a:r>
          </a:p>
          <a:p>
            <a:pPr lvl="1"/>
            <a:r>
              <a:rPr lang="en-US" dirty="0"/>
              <a:t>“Install-Module MSAL.PS”</a:t>
            </a:r>
          </a:p>
          <a:p>
            <a:pPr lvl="1"/>
            <a:r>
              <a:rPr lang="en-US" dirty="0">
                <a:hlinkClick r:id="rId2"/>
              </a:rPr>
              <a:t>https://www.powershellgallery.com/packages/MSAL.PS</a:t>
            </a:r>
            <a:endParaRPr lang="en-US" dirty="0"/>
          </a:p>
          <a:p>
            <a:r>
              <a:rPr lang="en-US" dirty="0"/>
              <a:t>THAT’S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</p:spTree>
    <p:extLst>
      <p:ext uri="{BB962C8B-B14F-4D97-AF65-F5344CB8AC3E}">
        <p14:creationId xmlns:p14="http://schemas.microsoft.com/office/powerpoint/2010/main" val="90437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TV…?</a:t>
            </a:r>
          </a:p>
        </p:txBody>
      </p:sp>
    </p:spTree>
    <p:extLst>
      <p:ext uri="{BB962C8B-B14F-4D97-AF65-F5344CB8AC3E}">
        <p14:creationId xmlns:p14="http://schemas.microsoft.com/office/powerpoint/2010/main" val="244142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do busy work and make computers work for you…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44306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413</TotalTime>
  <Words>783</Words>
  <Application>Microsoft Macintosh PowerPoint</Application>
  <PresentationFormat>Widescreen</PresentationFormat>
  <Paragraphs>118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CaskaydiaCove Nerd Font</vt:lpstr>
      <vt:lpstr>Wingdings</vt:lpstr>
      <vt:lpstr>Office Theme</vt:lpstr>
      <vt:lpstr>POWERSHELL + MSAL</vt:lpstr>
      <vt:lpstr>PowerPoint Presentation</vt:lpstr>
      <vt:lpstr>Death by slides</vt:lpstr>
      <vt:lpstr>Summary time</vt:lpstr>
      <vt:lpstr>Basic authentication.</vt:lpstr>
      <vt:lpstr>Pre-Reqs to make our lives better</vt:lpstr>
      <vt:lpstr>Interactive authentication.</vt:lpstr>
      <vt:lpstr>Device code authentication.</vt:lpstr>
      <vt:lpstr>Non-Interactive Authentication.</vt:lpstr>
      <vt:lpstr>Certificate based authentication.</vt:lpstr>
      <vt:lpstr>Does this look familiar?</vt:lpstr>
      <vt:lpstr>Certificates - This is the way</vt:lpstr>
      <vt:lpstr>This is the way – why?</vt:lpstr>
      <vt:lpstr>This is the way – why?</vt:lpstr>
      <vt:lpstr>Create a certificate</vt:lpstr>
      <vt:lpstr>Create a certificate</vt:lpstr>
      <vt:lpstr>Export the public key</vt:lpstr>
      <vt:lpstr>Export the private key (danger)</vt:lpstr>
      <vt:lpstr>Connect with the Certificate</vt:lpstr>
      <vt:lpstr>Connect with the Certificate</vt:lpstr>
      <vt:lpstr>Certificate with Azure Automation</vt:lpstr>
      <vt:lpstr>Certificate with Azure Automation</vt:lpstr>
      <vt:lpstr>Certificate with Azure Automation</vt:lpstr>
      <vt:lpstr>Certificate with Azure Automation &amp; Key Vault</vt:lpstr>
      <vt:lpstr>Certificate with Azure Automation &amp; Key Vault</vt:lpstr>
      <vt:lpstr>Certificate with Azure Automation &amp; Key Vault</vt:lpstr>
      <vt:lpstr>Why are you using certs in Azure Automation, Ben(s)?</vt:lpstr>
      <vt:lpstr>Managed identities and authentication.</vt:lpstr>
      <vt:lpstr>Showing off with MSAL.PS.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+ MSAL</dc:title>
  <dc:creator>Ben Reader</dc:creator>
  <cp:lastModifiedBy>Ben Whitmore</cp:lastModifiedBy>
  <cp:revision>12</cp:revision>
  <dcterms:created xsi:type="dcterms:W3CDTF">2023-04-08T07:31:56Z</dcterms:created>
  <dcterms:modified xsi:type="dcterms:W3CDTF">2023-04-29T14:06:08Z</dcterms:modified>
</cp:coreProperties>
</file>